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12b38284a_2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512b38284a_2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12b38284a_2_1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512b38284a_2_1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12b38284a_2_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512b38284a_2_1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12b38284a_2_1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512b38284a_2_1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12b38284a_2_1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512b38284a_2_1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12b38284a_5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12b38284a_5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12b38284a_5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12b38284a_5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12b38284a_5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12b38284a_5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12b38284a_5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12b38284a_5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12b38284a_5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12b38284a_5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12b38284a_2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512b38284a_2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12b38284a_2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512b38284a_2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12b38284a_2_2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512b38284a_2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12b38284a_2_2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512b38284a_2_2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12b38284a_2_2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512b38284a_2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12b38284a_2_2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512b38284a_2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12b38284a_2_2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512b38284a_2_2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12b38284a_2_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512b38284a_2_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512b38284a_2_2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512b38284a_2_2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12b38284a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12b38284a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512b38284a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512b38284a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512b38284a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512b38284a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12b38284a_2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512b38284a_2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12b38284a_2_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512b38284a_2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12b38284a_2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512b38284a_2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12b38284a_2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512b38284a_2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2b38284a_2_1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512b38284a_2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2b38284a_2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512b38284a_2_1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12b38284a_2_1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512b38284a_2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87586" y="1597818"/>
            <a:ext cx="7768828" cy="110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375172" y="2913311"/>
            <a:ext cx="6402586" cy="131266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55414" y="1198811"/>
            <a:ext cx="4036219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»"/>
              <a:defRPr sz="24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>
  <p:cSld name="Title and Vertical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722313" y="3308449"/>
            <a:ext cx="7768829" cy="102155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rebuchet MS"/>
              <a:buNone/>
              <a:defRPr b="1" sz="3600" cap="none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722313" y="2180034"/>
            <a:ext cx="7768829" cy="1125142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4645025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None/>
              <a:defRPr b="1" sz="2200"/>
            </a:lvl1pPr>
            <a:lvl2pPr indent="-3683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–"/>
              <a:defRPr b="1" sz="2200"/>
            </a:lvl2pPr>
            <a:lvl3pPr indent="-3683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•"/>
              <a:defRPr b="1" sz="2200"/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–"/>
              <a:defRPr b="1" sz="2200"/>
            </a:lvl4pPr>
            <a:lvl5pPr indent="-3683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»"/>
              <a:defRPr b="1" sz="2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2" type="body"/>
          </p:nvPr>
        </p:nvSpPr>
        <p:spPr>
          <a:xfrm>
            <a:off x="455413" y="1151334"/>
            <a:ext cx="4040190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>
  <p:cSld name="Content with Ca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55414" y="1078260"/>
            <a:ext cx="3008315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–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–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»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type="title"/>
          </p:nvPr>
        </p:nvSpPr>
        <p:spPr>
          <a:xfrm>
            <a:off x="455414" y="204787"/>
            <a:ext cx="3008315" cy="871539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rebuchet MS"/>
              <a:buNone/>
              <a:defRPr b="1" sz="18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2" type="body"/>
          </p:nvPr>
        </p:nvSpPr>
        <p:spPr>
          <a:xfrm>
            <a:off x="3575049" y="204787"/>
            <a:ext cx="5111753" cy="438983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>
  <p:cSld name="Picture with 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/>
          <p:nvPr>
            <p:ph idx="2" type="pic"/>
          </p:nvPr>
        </p:nvSpPr>
        <p:spPr>
          <a:xfrm>
            <a:off x="1792288" y="459581"/>
            <a:ext cx="5488781" cy="308744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type="title"/>
          </p:nvPr>
        </p:nvSpPr>
        <p:spPr>
          <a:xfrm>
            <a:off x="1792288" y="3603129"/>
            <a:ext cx="5482829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rebuchet MS"/>
              <a:buNone/>
              <a:defRPr b="1" sz="18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1792288" y="4025503"/>
            <a:ext cx="5482829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>
  <p:cSld name="Vertical Title and 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type="title"/>
          </p:nvPr>
        </p:nvSpPr>
        <p:spPr>
          <a:xfrm>
            <a:off x="6625828" y="205978"/>
            <a:ext cx="2053828" cy="43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455414" y="205978"/>
            <a:ext cx="6018609" cy="4388645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4064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4064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4064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4064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064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064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064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064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courses.theophys.kth.se/SI3450/awh.pd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i.org/10.1002/prot.25229" TargetMode="External"/><Relationship Id="rId4" Type="http://schemas.openxmlformats.org/officeDocument/2006/relationships/hyperlink" Target="http://drive.google.com/file/d/1vN_D9IOoOgBQq2wSEtl2e4vqWzbz4XAf/view" TargetMode="External"/><Relationship Id="rId5" Type="http://schemas.openxmlformats.org/officeDocument/2006/relationships/image" Target="../media/image24.jpg"/><Relationship Id="rId6" Type="http://schemas.openxmlformats.org/officeDocument/2006/relationships/hyperlink" Target="http://drive.google.com/file/d/1muJkaTW-EJ964cTZGvSjjohD19rRCRqj/view" TargetMode="External"/><Relationship Id="rId7" Type="http://schemas.openxmlformats.org/officeDocument/2006/relationships/image" Target="../media/image1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oi.org/10.1073/pnas.1707645114" TargetMode="External"/><Relationship Id="rId4" Type="http://schemas.openxmlformats.org/officeDocument/2006/relationships/hyperlink" Target="http://drive.google.com/file/d/1WinB0w_MLhwZEvjfX0BylYnl4QehTOb9/view" TargetMode="External"/><Relationship Id="rId5" Type="http://schemas.openxmlformats.org/officeDocument/2006/relationships/image" Target="../media/image17.jpg"/><Relationship Id="rId6" Type="http://schemas.openxmlformats.org/officeDocument/2006/relationships/hyperlink" Target="http://drive.google.com/file/d/1CG73rMVhxBgzVATmvgsMwENQfh39vQdt/view" TargetMode="External"/><Relationship Id="rId7" Type="http://schemas.openxmlformats.org/officeDocument/2006/relationships/image" Target="../media/image1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i.org/10.1002/prot.25229" TargetMode="External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Relationship Id="rId4" Type="http://schemas.openxmlformats.org/officeDocument/2006/relationships/hyperlink" Target="https://doi.org/10.1016/j.str.2018.10.001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Relationship Id="rId4" Type="http://schemas.openxmlformats.org/officeDocument/2006/relationships/hyperlink" Target="https://doi.org/10.1016/j.str.2018.10.001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Relationship Id="rId4" Type="http://schemas.openxmlformats.org/officeDocument/2006/relationships/hyperlink" Target="https://doi.org/10.1016/j.str.2018.10.00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idx="4294967295" type="ctrTitle"/>
          </p:nvPr>
        </p:nvSpPr>
        <p:spPr>
          <a:xfrm>
            <a:off x="366117" y="1083467"/>
            <a:ext cx="8322469" cy="110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gRNA/Cas9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Molecular Dynamics</a:t>
            </a:r>
            <a:endParaRPr sz="900"/>
          </a:p>
        </p:txBody>
      </p:sp>
      <p:sp>
        <p:nvSpPr>
          <p:cNvPr id="103" name="Google Shape;103;p25"/>
          <p:cNvSpPr txBox="1"/>
          <p:nvPr>
            <p:ph idx="4294967295" type="subTitle"/>
          </p:nvPr>
        </p:nvSpPr>
        <p:spPr>
          <a:xfrm>
            <a:off x="919758" y="2572222"/>
            <a:ext cx="7304485" cy="1312665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Zhewei Chen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Ch121 Final Project</a:t>
            </a:r>
            <a:endParaRPr b="0" i="0" sz="1900" u="none" cap="none" strike="noStrike">
              <a:solidFill>
                <a:srgbClr val="888888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04/</a:t>
            </a:r>
            <a:r>
              <a:rPr b="1" lang="en" sz="2200"/>
              <a:t>24</a:t>
            </a: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/201</a:t>
            </a:r>
            <a:r>
              <a:rPr b="1" lang="en" sz="2200"/>
              <a:t>9</a:t>
            </a:r>
            <a:endParaRPr sz="900"/>
          </a:p>
        </p:txBody>
      </p:sp>
      <p:sp>
        <p:nvSpPr>
          <p:cNvPr id="104" name="Google Shape;104;p25"/>
          <p:cNvSpPr txBox="1"/>
          <p:nvPr>
            <p:ph idx="4294967295" type="sldNum"/>
          </p:nvPr>
        </p:nvSpPr>
        <p:spPr>
          <a:xfrm>
            <a:off x="8538650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Google Shape;2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7" y="858540"/>
            <a:ext cx="4194482" cy="409076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216" name="Google Shape;216;p34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17" name="Google Shape;217;p34"/>
          <p:cNvPicPr preferRelativeResize="0"/>
          <p:nvPr/>
        </p:nvPicPr>
        <p:blipFill rotWithShape="1">
          <a:blip r:embed="rId4">
            <a:alphaModFix/>
          </a:blip>
          <a:srcRect b="73143" l="25342" r="13028" t="0"/>
          <a:stretch/>
        </p:blipFill>
        <p:spPr>
          <a:xfrm>
            <a:off x="1881300" y="947050"/>
            <a:ext cx="2922658" cy="122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4"/>
          <p:cNvSpPr/>
          <p:nvPr/>
        </p:nvSpPr>
        <p:spPr>
          <a:xfrm>
            <a:off x="2987326" y="1217275"/>
            <a:ext cx="378900" cy="3642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19" name="Google Shape;219;p34"/>
          <p:cNvCxnSpPr/>
          <p:nvPr/>
        </p:nvCxnSpPr>
        <p:spPr>
          <a:xfrm flipH="1">
            <a:off x="4544800" y="1903300"/>
            <a:ext cx="1883100" cy="833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20" name="Google Shape;220;p34"/>
          <p:cNvCxnSpPr/>
          <p:nvPr/>
        </p:nvCxnSpPr>
        <p:spPr>
          <a:xfrm flipH="1">
            <a:off x="4598972" y="2614516"/>
            <a:ext cx="1839000" cy="5487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21" name="Google Shape;221;p34"/>
          <p:cNvSpPr txBox="1"/>
          <p:nvPr/>
        </p:nvSpPr>
        <p:spPr>
          <a:xfrm>
            <a:off x="6474387" y="1581476"/>
            <a:ext cx="2359763" cy="2491383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Deleting the bulge causes gRNA to wiggle more?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Truncated handle and regular gRNA do no wiggle much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Unclear if this would cause gRNA to fall out binding pocket in a longer trajectory simulation</a:t>
            </a:r>
            <a:endParaRPr sz="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27" name="Google Shape;227;p35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28" name="Google Shape;22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02" y="1158751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/>
          <p:nvPr/>
        </p:nvSpPr>
        <p:spPr>
          <a:xfrm>
            <a:off x="2499095" y="1658314"/>
            <a:ext cx="374100" cy="392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2236300" y="3177575"/>
            <a:ext cx="374100" cy="521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2951531" y="3749640"/>
            <a:ext cx="1875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Google Shape;232;p35"/>
          <p:cNvSpPr/>
          <p:nvPr/>
        </p:nvSpPr>
        <p:spPr>
          <a:xfrm>
            <a:off x="1024150" y="3191150"/>
            <a:ext cx="432000" cy="521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33" name="Google Shape;233;p35"/>
          <p:cNvCxnSpPr/>
          <p:nvPr/>
        </p:nvCxnSpPr>
        <p:spPr>
          <a:xfrm>
            <a:off x="1456275" y="3705025"/>
            <a:ext cx="1395300" cy="3384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34" name="Google Shape;234;p35"/>
          <p:cNvCxnSpPr>
            <a:stCxn id="230" idx="3"/>
          </p:cNvCxnSpPr>
          <p:nvPr/>
        </p:nvCxnSpPr>
        <p:spPr>
          <a:xfrm>
            <a:off x="2610400" y="3438275"/>
            <a:ext cx="654300" cy="287100"/>
          </a:xfrm>
          <a:prstGeom prst="straightConnector1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35" name="Google Shape;235;p35"/>
          <p:cNvSpPr/>
          <p:nvPr/>
        </p:nvSpPr>
        <p:spPr>
          <a:xfrm>
            <a:off x="1802925" y="3204725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3236025" y="3749650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38" name="Google Shape;238;p35"/>
          <p:cNvSpPr/>
          <p:nvPr/>
        </p:nvSpPr>
        <p:spPr>
          <a:xfrm>
            <a:off x="5764100" y="1320800"/>
            <a:ext cx="3266400" cy="5808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244" name="Google Shape;244;p36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45" name="Google Shape;245;p36"/>
          <p:cNvPicPr preferRelativeResize="0"/>
          <p:nvPr/>
        </p:nvPicPr>
        <p:blipFill rotWithShape="1">
          <a:blip r:embed="rId3">
            <a:alphaModFix/>
          </a:blip>
          <a:srcRect b="0" l="0" r="0" t="49957"/>
          <a:stretch/>
        </p:blipFill>
        <p:spPr>
          <a:xfrm>
            <a:off x="3403950" y="1063223"/>
            <a:ext cx="4815675" cy="23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6"/>
          <p:cNvSpPr txBox="1"/>
          <p:nvPr/>
        </p:nvSpPr>
        <p:spPr>
          <a:xfrm>
            <a:off x="1073065" y="2080493"/>
            <a:ext cx="20292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starts to unfold, as expected</a:t>
            </a:r>
            <a:endParaRPr sz="900"/>
          </a:p>
        </p:txBody>
      </p:sp>
      <p:sp>
        <p:nvSpPr>
          <p:cNvPr id="247" name="Google Shape;247;p36"/>
          <p:cNvSpPr txBox="1"/>
          <p:nvPr/>
        </p:nvSpPr>
        <p:spPr>
          <a:xfrm>
            <a:off x="4376078" y="3706502"/>
            <a:ext cx="34806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Distance to pocket residue starts to increase as with mutations that disrupt function</a:t>
            </a:r>
            <a:endParaRPr sz="900"/>
          </a:p>
        </p:txBody>
      </p:sp>
      <p:sp>
        <p:nvSpPr>
          <p:cNvPr id="248" name="Google Shape;248;p36"/>
          <p:cNvSpPr txBox="1"/>
          <p:nvPr/>
        </p:nvSpPr>
        <p:spPr>
          <a:xfrm>
            <a:off x="813401" y="3495463"/>
            <a:ext cx="2396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Still unclear how this affects protein activity?</a:t>
            </a:r>
            <a:endParaRPr sz="900"/>
          </a:p>
        </p:txBody>
      </p:sp>
      <p:cxnSp>
        <p:nvCxnSpPr>
          <p:cNvPr id="249" name="Google Shape;249;p36"/>
          <p:cNvCxnSpPr/>
          <p:nvPr/>
        </p:nvCxnSpPr>
        <p:spPr>
          <a:xfrm>
            <a:off x="2894301" y="2334592"/>
            <a:ext cx="758100" cy="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50" name="Google Shape;250;p36"/>
          <p:cNvCxnSpPr/>
          <p:nvPr/>
        </p:nvCxnSpPr>
        <p:spPr>
          <a:xfrm rot="10800000">
            <a:off x="4674020" y="3039737"/>
            <a:ext cx="0" cy="6162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51" name="Google Shape;251;p36"/>
          <p:cNvCxnSpPr/>
          <p:nvPr/>
        </p:nvCxnSpPr>
        <p:spPr>
          <a:xfrm rot="10800000">
            <a:off x="7330443" y="3039737"/>
            <a:ext cx="0" cy="6162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57" name="Google Shape;257;p37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58" name="Google Shape;258;p37"/>
          <p:cNvPicPr preferRelativeResize="0"/>
          <p:nvPr/>
        </p:nvPicPr>
        <p:blipFill rotWithShape="1">
          <a:blip r:embed="rId3">
            <a:alphaModFix/>
          </a:blip>
          <a:srcRect b="72432" l="24207" r="12521" t="0"/>
          <a:stretch/>
        </p:blipFill>
        <p:spPr>
          <a:xfrm>
            <a:off x="610488" y="972300"/>
            <a:ext cx="4074224" cy="171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/>
          <p:nvPr/>
        </p:nvSpPr>
        <p:spPr>
          <a:xfrm>
            <a:off x="3479001" y="1901766"/>
            <a:ext cx="3741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0" name="Google Shape;260;p37"/>
          <p:cNvSpPr txBox="1"/>
          <p:nvPr/>
        </p:nvSpPr>
        <p:spPr>
          <a:xfrm>
            <a:off x="183050" y="1121326"/>
            <a:ext cx="15780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Also made gRNAs and cgRNAs with weak or strong stems terminator stems</a:t>
            </a:r>
            <a:endParaRPr sz="900"/>
          </a:p>
        </p:txBody>
      </p:sp>
      <p:pic>
        <p:nvPicPr>
          <p:cNvPr descr="Image" id="261" name="Google Shape;26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089" y="2854530"/>
            <a:ext cx="1674317" cy="16201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62" name="Google Shape;262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83908" y="2854530"/>
            <a:ext cx="1674317" cy="162017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7"/>
          <p:cNvSpPr txBox="1"/>
          <p:nvPr/>
        </p:nvSpPr>
        <p:spPr>
          <a:xfrm>
            <a:off x="781256" y="4427044"/>
            <a:ext cx="168656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(retains activity)</a:t>
            </a:r>
            <a:endParaRPr sz="900"/>
          </a:p>
        </p:txBody>
      </p:sp>
      <p:sp>
        <p:nvSpPr>
          <p:cNvPr id="264" name="Google Shape;264;p37"/>
          <p:cNvSpPr txBox="1"/>
          <p:nvPr/>
        </p:nvSpPr>
        <p:spPr>
          <a:xfrm>
            <a:off x="3557865" y="4427044"/>
            <a:ext cx="156245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 no stem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(loses activity)</a:t>
            </a:r>
            <a:endParaRPr sz="900"/>
          </a:p>
        </p:txBody>
      </p:sp>
      <p:cxnSp>
        <p:nvCxnSpPr>
          <p:cNvPr id="265" name="Google Shape;265;p37"/>
          <p:cNvCxnSpPr/>
          <p:nvPr/>
        </p:nvCxnSpPr>
        <p:spPr>
          <a:xfrm flipH="1">
            <a:off x="1917050" y="2397750"/>
            <a:ext cx="1578000" cy="5826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66" name="Google Shape;266;p37"/>
          <p:cNvCxnSpPr>
            <a:endCxn id="262" idx="0"/>
          </p:cNvCxnSpPr>
          <p:nvPr/>
        </p:nvCxnSpPr>
        <p:spPr>
          <a:xfrm>
            <a:off x="3853166" y="2388930"/>
            <a:ext cx="267900" cy="4656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67" name="Google Shape;267;p37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68" name="Google Shape;268;p37"/>
          <p:cNvSpPr/>
          <p:nvPr/>
        </p:nvSpPr>
        <p:spPr>
          <a:xfrm>
            <a:off x="5777650" y="1327574"/>
            <a:ext cx="3252600" cy="5742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structure function in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S. Pyogenes Terminator</a:t>
            </a:r>
            <a:endParaRPr/>
          </a:p>
        </p:txBody>
      </p:sp>
      <p:sp>
        <p:nvSpPr>
          <p:cNvPr id="274" name="Google Shape;274;p38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00" y="1258000"/>
            <a:ext cx="8498802" cy="312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8"/>
          <p:cNvSpPr txBox="1"/>
          <p:nvPr/>
        </p:nvSpPr>
        <p:spPr>
          <a:xfrm>
            <a:off x="5558450" y="4725850"/>
            <a:ext cx="2765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scRNA_Cas9_20190211ZC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Google Shape;277;p38"/>
          <p:cNvSpPr txBox="1"/>
          <p:nvPr/>
        </p:nvSpPr>
        <p:spPr>
          <a:xfrm>
            <a:off x="5177975" y="4323125"/>
            <a:ext cx="3615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Trebuchet MS"/>
                <a:ea typeface="Trebuchet MS"/>
                <a:cs typeface="Trebuchet MS"/>
                <a:sym typeface="Trebuchet MS"/>
              </a:rPr>
              <a:t>More RFP signal means gRNA loses activity</a:t>
            </a:r>
            <a:endParaRPr>
              <a:solidFill>
                <a:srgbClr val="4A86E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activity switch mechanism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CRISPR gRNAs</a:t>
            </a:r>
            <a:endParaRPr/>
          </a:p>
        </p:txBody>
      </p:sp>
      <p:sp>
        <p:nvSpPr>
          <p:cNvPr id="283" name="Google Shape;283;p39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5528"/>
            <a:ext cx="8839200" cy="257856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9"/>
          <p:cNvSpPr txBox="1"/>
          <p:nvPr/>
        </p:nvSpPr>
        <p:spPr>
          <a:xfrm>
            <a:off x="4699450" y="4725850"/>
            <a:ext cx="3624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one of my experiments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sets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RNA regulators can be generated</a:t>
            </a:r>
            <a:endParaRPr/>
          </a:p>
        </p:txBody>
      </p:sp>
      <p:sp>
        <p:nvSpPr>
          <p:cNvPr id="291" name="Google Shape;291;p40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825" y="1332128"/>
            <a:ext cx="59436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0"/>
          <p:cNvSpPr txBox="1"/>
          <p:nvPr/>
        </p:nvSpPr>
        <p:spPr>
          <a:xfrm>
            <a:off x="1983975" y="4439000"/>
            <a:ext cx="47880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cgRNAs are dose responsive and orthogonal to each other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5015350" y="4725850"/>
            <a:ext cx="3308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some experiment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sets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RNA regulators can be generated</a:t>
            </a:r>
            <a:endParaRPr/>
          </a:p>
        </p:txBody>
      </p:sp>
      <p:sp>
        <p:nvSpPr>
          <p:cNvPr id="300" name="Google Shape;300;p41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41"/>
          <p:cNvSpPr txBox="1"/>
          <p:nvPr/>
        </p:nvSpPr>
        <p:spPr>
          <a:xfrm>
            <a:off x="1983975" y="4439000"/>
            <a:ext cx="47880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cgRNAs are dose responsive and orthogonal to each other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02" name="Google Shape;3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775" y="1459628"/>
            <a:ext cx="54864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1"/>
          <p:cNvSpPr txBox="1"/>
          <p:nvPr/>
        </p:nvSpPr>
        <p:spPr>
          <a:xfrm>
            <a:off x="5015350" y="4725850"/>
            <a:ext cx="3308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some experiment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even use cgRNAs to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 mRNAs</a:t>
            </a:r>
            <a:endParaRPr/>
          </a:p>
        </p:txBody>
      </p:sp>
      <p:sp>
        <p:nvSpPr>
          <p:cNvPr id="309" name="Google Shape;309;p42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0" name="Google Shape;31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300" y="1360988"/>
            <a:ext cx="7271400" cy="1817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2"/>
          <p:cNvSpPr txBox="1"/>
          <p:nvPr/>
        </p:nvSpPr>
        <p:spPr>
          <a:xfrm>
            <a:off x="1008625" y="3308450"/>
            <a:ext cx="7126800" cy="16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Trigger RNA sequence embedded before ribosome binding site (RBS)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cgRNA only responds to its cognate trig-mGFP transcript in dose responsive manner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Also works if trigger sequence is embedded after the stop codon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Does not work so far if embedded within coding region of mRNA → binding could be interrupted by ribosome translation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2" name="Google Shape;312;p42"/>
          <p:cNvSpPr txBox="1"/>
          <p:nvPr/>
        </p:nvSpPr>
        <p:spPr>
          <a:xfrm>
            <a:off x="5015350" y="4725850"/>
            <a:ext cx="3308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scRNA_Cas9_20190211ZC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Can also make cgRNAs via Rosetta</a:t>
            </a:r>
            <a:endParaRPr sz="900"/>
          </a:p>
        </p:txBody>
      </p:sp>
      <p:sp>
        <p:nvSpPr>
          <p:cNvPr id="318" name="Google Shape;318;p43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19" name="Google Shape;31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707" y="2663962"/>
            <a:ext cx="3107532" cy="1868538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3"/>
          <p:cNvSpPr txBox="1"/>
          <p:nvPr/>
        </p:nvSpPr>
        <p:spPr>
          <a:xfrm>
            <a:off x="2408453" y="4554672"/>
            <a:ext cx="731483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</a:t>
            </a:r>
            <a:endParaRPr sz="900"/>
          </a:p>
        </p:txBody>
      </p:sp>
      <p:pic>
        <p:nvPicPr>
          <p:cNvPr descr="Image" id="321" name="Google Shape;32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9314" y="910622"/>
            <a:ext cx="2348821" cy="141233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3"/>
          <p:cNvSpPr txBox="1"/>
          <p:nvPr/>
        </p:nvSpPr>
        <p:spPr>
          <a:xfrm>
            <a:off x="729296" y="2284927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sp>
        <p:nvSpPr>
          <p:cNvPr id="323" name="Google Shape;323;p43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324" name="Google Shape;324;p43"/>
          <p:cNvSpPr/>
          <p:nvPr/>
        </p:nvSpPr>
        <p:spPr>
          <a:xfrm>
            <a:off x="5770875" y="1341124"/>
            <a:ext cx="3259500" cy="5607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455414" y="-2074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gRNAs have structure and function</a:t>
            </a:r>
            <a:endParaRPr sz="900"/>
          </a:p>
        </p:txBody>
      </p:sp>
      <p:pic>
        <p:nvPicPr>
          <p:cNvPr descr="Image" id="110" name="Google Shape;11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227" y="875775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6"/>
          <p:cNvSpPr txBox="1"/>
          <p:nvPr/>
        </p:nvSpPr>
        <p:spPr>
          <a:xfrm>
            <a:off x="348682" y="4803772"/>
            <a:ext cx="6952468" cy="194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From Briner et al 2014, “Guide RNA Functional Modules Direct Cas9 Activity and Orthogonality”</a:t>
            </a:r>
            <a:endParaRPr sz="900"/>
          </a:p>
        </p:txBody>
      </p:sp>
      <p:sp>
        <p:nvSpPr>
          <p:cNvPr id="112" name="Google Shape;112;p26"/>
          <p:cNvSpPr/>
          <p:nvPr/>
        </p:nvSpPr>
        <p:spPr>
          <a:xfrm>
            <a:off x="3599699" y="3072675"/>
            <a:ext cx="431400" cy="3729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26"/>
          <p:cNvSpPr/>
          <p:nvPr/>
        </p:nvSpPr>
        <p:spPr>
          <a:xfrm>
            <a:off x="2634825" y="2375100"/>
            <a:ext cx="2574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1063525" y="2290425"/>
            <a:ext cx="2574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455425" y="2882675"/>
            <a:ext cx="5496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6" name="Google Shape;116;p26"/>
          <p:cNvSpPr/>
          <p:nvPr/>
        </p:nvSpPr>
        <p:spPr>
          <a:xfrm>
            <a:off x="1702200" y="2916875"/>
            <a:ext cx="4314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7" name="Google Shape;117;p26"/>
          <p:cNvSpPr/>
          <p:nvPr/>
        </p:nvSpPr>
        <p:spPr>
          <a:xfrm>
            <a:off x="2181025" y="2853225"/>
            <a:ext cx="3474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Google Shape;118;p26"/>
          <p:cNvSpPr txBox="1"/>
          <p:nvPr/>
        </p:nvSpPr>
        <p:spPr>
          <a:xfrm>
            <a:off x="5814328" y="1001553"/>
            <a:ext cx="3023444" cy="3241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Mutations boxed in red cause complete loss of gRNA activity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971C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B0971C"/>
                </a:solidFill>
                <a:latin typeface="Trebuchet MS"/>
                <a:ea typeface="Trebuchet MS"/>
                <a:cs typeface="Trebuchet MS"/>
                <a:sym typeface="Trebuchet MS"/>
              </a:rPr>
              <a:t>Mutations boxed in yellow significantly decreases gRNA activity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Nexus region and bulge loops are most important gRNA binding motifs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handle stem needed for dCas9 binding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Terminator hairpins needed for termination and maybe function?</a:t>
            </a:r>
            <a:endParaRPr sz="900"/>
          </a:p>
        </p:txBody>
      </p:sp>
      <p:sp>
        <p:nvSpPr>
          <p:cNvPr id="119" name="Google Shape;119;p26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4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330" name="Google Shape;330;p44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31" name="Google Shape;33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7865" y="975157"/>
            <a:ext cx="4909096" cy="2471292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4"/>
          <p:cNvSpPr txBox="1"/>
          <p:nvPr/>
        </p:nvSpPr>
        <p:spPr>
          <a:xfrm>
            <a:off x="4148906" y="3874060"/>
            <a:ext cx="3218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Distance to protein decreases for loss of function mutations :?</a:t>
            </a:r>
            <a:endParaRPr sz="900"/>
          </a:p>
        </p:txBody>
      </p:sp>
      <p:sp>
        <p:nvSpPr>
          <p:cNvPr id="333" name="Google Shape;333;p44"/>
          <p:cNvSpPr txBox="1"/>
          <p:nvPr/>
        </p:nvSpPr>
        <p:spPr>
          <a:xfrm>
            <a:off x="647736" y="1562636"/>
            <a:ext cx="1423571" cy="1178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width increases with hairpin breaking mutations (expected)</a:t>
            </a:r>
            <a:endParaRPr sz="900"/>
          </a:p>
        </p:txBody>
      </p:sp>
      <p:sp>
        <p:nvSpPr>
          <p:cNvPr id="334" name="Google Shape;334;p44"/>
          <p:cNvSpPr txBox="1"/>
          <p:nvPr/>
        </p:nvSpPr>
        <p:spPr>
          <a:xfrm>
            <a:off x="594262" y="4302673"/>
            <a:ext cx="3218037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Molecular dynamics is not really informative on why cgRNA work</a:t>
            </a:r>
            <a:endParaRPr sz="900"/>
          </a:p>
        </p:txBody>
      </p:sp>
      <p:cxnSp>
        <p:nvCxnSpPr>
          <p:cNvPr id="335" name="Google Shape;335;p44"/>
          <p:cNvCxnSpPr/>
          <p:nvPr/>
        </p:nvCxnSpPr>
        <p:spPr>
          <a:xfrm rot="10800000">
            <a:off x="4002900" y="3041170"/>
            <a:ext cx="569100" cy="788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336" name="Google Shape;336;p44"/>
          <p:cNvCxnSpPr/>
          <p:nvPr/>
        </p:nvCxnSpPr>
        <p:spPr>
          <a:xfrm flipH="1" rot="10800000">
            <a:off x="6048575" y="3027700"/>
            <a:ext cx="101700" cy="833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342" name="Google Shape;342;p45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43" name="Google Shape;34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397" y="985609"/>
            <a:ext cx="5188835" cy="3877256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5"/>
          <p:cNvSpPr txBox="1"/>
          <p:nvPr/>
        </p:nvSpPr>
        <p:spPr>
          <a:xfrm>
            <a:off x="7144789" y="3614872"/>
            <a:ext cx="1745317" cy="9911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width increases with hairpin breaking mutations (expected)</a:t>
            </a:r>
            <a:endParaRPr sz="900"/>
          </a:p>
        </p:txBody>
      </p:sp>
      <p:sp>
        <p:nvSpPr>
          <p:cNvPr id="345" name="Google Shape;345;p45"/>
          <p:cNvSpPr txBox="1"/>
          <p:nvPr/>
        </p:nvSpPr>
        <p:spPr>
          <a:xfrm>
            <a:off x="7144789" y="1837185"/>
            <a:ext cx="1745317" cy="8036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No interesting correlation with binding to protein surface</a:t>
            </a:r>
            <a:endParaRPr sz="900"/>
          </a:p>
        </p:txBody>
      </p:sp>
      <p:cxnSp>
        <p:nvCxnSpPr>
          <p:cNvPr id="346" name="Google Shape;346;p45"/>
          <p:cNvCxnSpPr>
            <a:stCxn id="344" idx="1"/>
          </p:cNvCxnSpPr>
          <p:nvPr/>
        </p:nvCxnSpPr>
        <p:spPr>
          <a:xfrm flipH="1">
            <a:off x="5722189" y="4110470"/>
            <a:ext cx="1422600" cy="170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347" name="Google Shape;347;p45"/>
          <p:cNvCxnSpPr>
            <a:stCxn id="345" idx="1"/>
          </p:cNvCxnSpPr>
          <p:nvPr/>
        </p:nvCxnSpPr>
        <p:spPr>
          <a:xfrm rot="10800000">
            <a:off x="5722189" y="1724221"/>
            <a:ext cx="1422600" cy="5148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sz="900"/>
          </a:p>
        </p:txBody>
      </p:sp>
      <p:sp>
        <p:nvSpPr>
          <p:cNvPr id="353" name="Google Shape;353;p46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-215900" lvl="0" marL="21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Hard to simulate trajectories long enough to see something interesting</a:t>
            </a:r>
            <a:endParaRPr sz="900"/>
          </a:p>
          <a:p>
            <a:pPr indent="-381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t/>
            </a:r>
            <a:endParaRPr sz="900"/>
          </a:p>
          <a:p>
            <a:pPr indent="-2159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Most simulation effort wasted on water vibrations</a:t>
            </a:r>
            <a:endParaRPr sz="900"/>
          </a:p>
          <a:p>
            <a:pPr indent="-381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t/>
            </a:r>
            <a:endParaRPr sz="900"/>
          </a:p>
          <a:p>
            <a:pPr indent="-2159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Initial states are usually stuck in local energy minima</a:t>
            </a:r>
            <a:endParaRPr sz="900"/>
          </a:p>
        </p:txBody>
      </p:sp>
      <p:sp>
        <p:nvSpPr>
          <p:cNvPr id="354" name="Google Shape;354;p46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Possible next steps</a:t>
            </a:r>
            <a:endParaRPr sz="900"/>
          </a:p>
        </p:txBody>
      </p:sp>
      <p:sp>
        <p:nvSpPr>
          <p:cNvPr id="360" name="Google Shape;360;p47"/>
          <p:cNvSpPr txBox="1"/>
          <p:nvPr>
            <p:ph idx="1" type="body"/>
          </p:nvPr>
        </p:nvSpPr>
        <p:spPr>
          <a:xfrm>
            <a:off x="1155900" y="951875"/>
            <a:ext cx="6832200" cy="3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Coarse graining with cgmartini and elastic network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Current system: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Total # of atoms = ~220k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Run time = 1 ns/hr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Coarse grained: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1524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Total # of atoms = ~220k/50 = 4400 atoms?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Run time = 1ns/hr * 50 = 40ns/hr = ~1us per day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Adaptive weighted histogram sampling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Try to bias trajectories to sample under represented ensemble conformations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Can provide more efficient sample of reaction coordinate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http://courses.theophys.kth.se/SI3450/awh.pdf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Gaussian Accelerated molecular dynamics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Similar to AWH but only implement in Amber MD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Tries to use boost potentials to escape energies wells and do better sampling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7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8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Gill Sans"/>
              <a:buNone/>
            </a:pPr>
            <a:r>
              <a:rPr lang="en" sz="3900"/>
              <a:t>Coarse grain gRNA + Cas9 dynamics</a:t>
            </a:r>
            <a:endParaRPr sz="900"/>
          </a:p>
        </p:txBody>
      </p:sp>
      <p:sp>
        <p:nvSpPr>
          <p:cNvPr id="367" name="Google Shape;367;p48"/>
          <p:cNvSpPr txBox="1"/>
          <p:nvPr/>
        </p:nvSpPr>
        <p:spPr>
          <a:xfrm>
            <a:off x="4421550" y="4794262"/>
            <a:ext cx="40422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https://doi.org/10.1002/prot.25229</a:t>
            </a:r>
            <a:endParaRPr sz="900"/>
          </a:p>
        </p:txBody>
      </p:sp>
      <p:sp>
        <p:nvSpPr>
          <p:cNvPr id="368" name="Google Shape;368;p48"/>
          <p:cNvSpPr txBox="1"/>
          <p:nvPr/>
        </p:nvSpPr>
        <p:spPr>
          <a:xfrm>
            <a:off x="283754" y="3943757"/>
            <a:ext cx="4359599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—&gt; Cas9:gRNA</a:t>
            </a:r>
            <a:endParaRPr sz="900"/>
          </a:p>
        </p:txBody>
      </p:sp>
      <p:sp>
        <p:nvSpPr>
          <p:cNvPr id="369" name="Google Shape;369;p48"/>
          <p:cNvSpPr txBox="1"/>
          <p:nvPr/>
        </p:nvSpPr>
        <p:spPr>
          <a:xfrm>
            <a:off x="4515963" y="3943757"/>
            <a:ext cx="4359599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Cas9:gRNA —&gt; Cas9:gRNA:DNA</a:t>
            </a:r>
            <a:endParaRPr sz="900"/>
          </a:p>
        </p:txBody>
      </p:sp>
      <p:sp>
        <p:nvSpPr>
          <p:cNvPr id="370" name="Google Shape;370;p48"/>
          <p:cNvSpPr txBox="1"/>
          <p:nvPr/>
        </p:nvSpPr>
        <p:spPr>
          <a:xfrm>
            <a:off x="331090" y="4310574"/>
            <a:ext cx="848182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Can be done with limited compute resources! :)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results may not always be accurate</a:t>
            </a:r>
            <a:endParaRPr sz="900"/>
          </a:p>
        </p:txBody>
      </p:sp>
      <p:pic>
        <p:nvPicPr>
          <p:cNvPr id="371" name="Google Shape;371;p48" title="prot25229-sup-0003-suppinfomovs2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8616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8" title="prot25229-sup-0002-suppinfomovs1.avi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6200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8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Or accelerated full atom MD?</a:t>
            </a:r>
            <a:endParaRPr sz="900"/>
          </a:p>
        </p:txBody>
      </p:sp>
      <p:sp>
        <p:nvSpPr>
          <p:cNvPr id="379" name="Google Shape;379;p49"/>
          <p:cNvSpPr txBox="1"/>
          <p:nvPr/>
        </p:nvSpPr>
        <p:spPr>
          <a:xfrm>
            <a:off x="3925880" y="4788713"/>
            <a:ext cx="45381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https://doi.org/10.1073/pnas.1707645114</a:t>
            </a:r>
            <a:endParaRPr sz="900"/>
          </a:p>
        </p:txBody>
      </p:sp>
      <p:sp>
        <p:nvSpPr>
          <p:cNvPr id="380" name="Google Shape;380;p49"/>
          <p:cNvSpPr txBox="1"/>
          <p:nvPr/>
        </p:nvSpPr>
        <p:spPr>
          <a:xfrm>
            <a:off x="1209250" y="3816188"/>
            <a:ext cx="23652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&lt;— Cas9:gRNA</a:t>
            </a:r>
            <a:endParaRPr sz="900"/>
          </a:p>
        </p:txBody>
      </p:sp>
      <p:sp>
        <p:nvSpPr>
          <p:cNvPr id="381" name="Google Shape;381;p49"/>
          <p:cNvSpPr txBox="1"/>
          <p:nvPr/>
        </p:nvSpPr>
        <p:spPr>
          <a:xfrm>
            <a:off x="4941925" y="3816200"/>
            <a:ext cx="37050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Cas9:gRNA:DNA —&gt; Cas9 + DNA cleaved</a:t>
            </a:r>
            <a:endParaRPr sz="900"/>
          </a:p>
        </p:txBody>
      </p:sp>
      <p:sp>
        <p:nvSpPr>
          <p:cNvPr id="382" name="Google Shape;382;p49"/>
          <p:cNvSpPr txBox="1"/>
          <p:nvPr/>
        </p:nvSpPr>
        <p:spPr>
          <a:xfrm>
            <a:off x="2097000" y="4103025"/>
            <a:ext cx="495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Gaussian accelerated full atom trajectories run for 15us </a:t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—&gt;</a:t>
            </a: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0" i="0" lang="en" sz="1500" u="none" cap="none" strike="noStrike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</a:rPr>
              <a:t>too long to be practical biomolecule engineering</a:t>
            </a:r>
            <a:endParaRPr sz="900"/>
          </a:p>
        </p:txBody>
      </p:sp>
      <p:pic>
        <p:nvPicPr>
          <p:cNvPr id="383" name="Google Shape;383;p49" title="pnas.1707645114.sm01.mpg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400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9" title="pnas.1707645114.sm02.mpg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8616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9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0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Mapping out the RNA docking energy landscape</a:t>
            </a:r>
            <a:endParaRPr sz="900"/>
          </a:p>
        </p:txBody>
      </p:sp>
      <p:sp>
        <p:nvSpPr>
          <p:cNvPr id="391" name="Google Shape;391;p50"/>
          <p:cNvSpPr txBox="1"/>
          <p:nvPr/>
        </p:nvSpPr>
        <p:spPr>
          <a:xfrm>
            <a:off x="4421550" y="4794262"/>
            <a:ext cx="40422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https://doi.org/10.1002/prot.25229</a:t>
            </a:r>
            <a:endParaRPr sz="900"/>
          </a:p>
        </p:txBody>
      </p:sp>
      <p:pic>
        <p:nvPicPr>
          <p:cNvPr descr="Image" id="392" name="Google Shape;392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9365" y="1070550"/>
            <a:ext cx="5628953" cy="30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0"/>
          <p:cNvSpPr txBox="1"/>
          <p:nvPr/>
        </p:nvSpPr>
        <p:spPr>
          <a:xfrm>
            <a:off x="331090" y="4257393"/>
            <a:ext cx="848182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we could do gaMD, we can sample out the energy landscape for gRNA/Cas9 docking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—&gt; use information to design better cgRNAs</a:t>
            </a:r>
            <a:endParaRPr sz="900"/>
          </a:p>
        </p:txBody>
      </p:sp>
      <p:sp>
        <p:nvSpPr>
          <p:cNvPr id="394" name="Google Shape;394;p50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1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Next Steps</a:t>
            </a:r>
            <a:endParaRPr/>
          </a:p>
        </p:txBody>
      </p:sp>
      <p:sp>
        <p:nvSpPr>
          <p:cNvPr id="400" name="Google Shape;400;p51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51"/>
          <p:cNvSpPr txBox="1"/>
          <p:nvPr/>
        </p:nvSpPr>
        <p:spPr>
          <a:xfrm>
            <a:off x="1152725" y="1274625"/>
            <a:ext cx="2715600" cy="29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Still need good starting states to do good reaction coordinate scans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 → 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Use Rosetta RNA_denovo to sample for good RNA/protein docks of the Apo Cas9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Problem →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RNA_denovo still requires good initial positions for building RNA/protein docks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225" y="966403"/>
            <a:ext cx="3444153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1"/>
          <p:cNvSpPr txBox="1"/>
          <p:nvPr/>
        </p:nvSpPr>
        <p:spPr>
          <a:xfrm>
            <a:off x="3956850" y="479425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2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Next Steps</a:t>
            </a:r>
            <a:endParaRPr/>
          </a:p>
        </p:txBody>
      </p:sp>
      <p:sp>
        <p:nvSpPr>
          <p:cNvPr id="409" name="Google Shape;409;p52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0" name="Google Shape;410;p52"/>
          <p:cNvSpPr txBox="1"/>
          <p:nvPr/>
        </p:nvSpPr>
        <p:spPr>
          <a:xfrm>
            <a:off x="1152725" y="1274625"/>
            <a:ext cx="2715600" cy="29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Still need good starting states to do good reaction coordinate scans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 → 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Use Rosetta RNA_denovo to sample for good RNA/protein docks of the Apo Cas9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Problem →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RNA_denovo still requires good initial positions for building RNA/protein docks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11" name="Google Shape;4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450" y="977478"/>
            <a:ext cx="3091924" cy="3775324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2"/>
          <p:cNvSpPr txBox="1"/>
          <p:nvPr/>
        </p:nvSpPr>
        <p:spPr>
          <a:xfrm>
            <a:off x="3956850" y="479425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>
            <p:ph type="title"/>
          </p:nvPr>
        </p:nvSpPr>
        <p:spPr>
          <a:xfrm>
            <a:off x="455425" y="205974"/>
            <a:ext cx="8233200" cy="11019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recommender system for RNA/protein docking sites</a:t>
            </a:r>
            <a:endParaRPr/>
          </a:p>
        </p:txBody>
      </p:sp>
      <p:sp>
        <p:nvSpPr>
          <p:cNvPr id="418" name="Google Shape;418;p53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53"/>
          <p:cNvSpPr txBox="1"/>
          <p:nvPr/>
        </p:nvSpPr>
        <p:spPr>
          <a:xfrm>
            <a:off x="238300" y="1562800"/>
            <a:ext cx="2676600" cy="3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  <a:latin typeface="Trebuchet MS"/>
                <a:ea typeface="Trebuchet MS"/>
                <a:cs typeface="Trebuchet MS"/>
                <a:sym typeface="Trebuchet MS"/>
              </a:rPr>
              <a:t>Possible solution →</a:t>
            </a:r>
            <a:endParaRPr b="1">
              <a:solidFill>
                <a:srgbClr val="4A86E8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Train Convolution Neural Network (CNN) on PME electrostatics and learn about about good surface binding for protein/RNA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Why should it work? →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Statistical energy potential in RNA_denovo can pick up useful chemical features not represented in Rosetta force field model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20" name="Google Shape;42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100" y="1456537"/>
            <a:ext cx="3990745" cy="3530827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53"/>
          <p:cNvSpPr txBox="1"/>
          <p:nvPr/>
        </p:nvSpPr>
        <p:spPr>
          <a:xfrm>
            <a:off x="7022050" y="1757025"/>
            <a:ext cx="18066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Pseudo base pairing between gluamine and uracil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Pi-Pi stacking of aromatic residues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22" name="Google Shape;422;p53"/>
          <p:cNvCxnSpPr/>
          <p:nvPr/>
        </p:nvCxnSpPr>
        <p:spPr>
          <a:xfrm rot="10800000">
            <a:off x="6672450" y="2183475"/>
            <a:ext cx="343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3" name="Google Shape;423;p53"/>
          <p:cNvCxnSpPr/>
          <p:nvPr/>
        </p:nvCxnSpPr>
        <p:spPr>
          <a:xfrm rot="10800000">
            <a:off x="6672450" y="3333400"/>
            <a:ext cx="343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4" name="Google Shape;424;p53"/>
          <p:cNvSpPr txBox="1"/>
          <p:nvPr/>
        </p:nvSpPr>
        <p:spPr>
          <a:xfrm>
            <a:off x="3956825" y="491340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dCas9 handle?</a:t>
            </a:r>
            <a:endParaRPr sz="900"/>
          </a:p>
        </p:txBody>
      </p:sp>
      <p:sp>
        <p:nvSpPr>
          <p:cNvPr id="125" name="Google Shape;125;p27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26" name="Google Shape;12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7"/>
          <p:cNvSpPr txBox="1"/>
          <p:nvPr/>
        </p:nvSpPr>
        <p:spPr>
          <a:xfrm>
            <a:off x="554553" y="2904197"/>
            <a:ext cx="3750857" cy="1366243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Left bulge is important for function, but does not have any apparent salt bridges with dCas9.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No interactions with the protein at all. The nearby side chains are all non-polar.</a:t>
            </a:r>
            <a:endParaRPr sz="900"/>
          </a:p>
        </p:txBody>
      </p:sp>
      <p:sp>
        <p:nvSpPr>
          <p:cNvPr id="128" name="Google Shape;128;p27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pic>
        <p:nvPicPr>
          <p:cNvPr descr="Image" id="129" name="Google Shape;129;p27"/>
          <p:cNvPicPr preferRelativeResize="0"/>
          <p:nvPr/>
        </p:nvPicPr>
        <p:blipFill rotWithShape="1">
          <a:blip r:embed="rId4">
            <a:alphaModFix/>
          </a:blip>
          <a:srcRect b="72958" l="22992" r="12077" t="1351"/>
          <a:stretch/>
        </p:blipFill>
        <p:spPr>
          <a:xfrm>
            <a:off x="455425" y="1303100"/>
            <a:ext cx="3718525" cy="14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/>
          <p:nvPr/>
        </p:nvSpPr>
        <p:spPr>
          <a:xfrm>
            <a:off x="1896525" y="1720425"/>
            <a:ext cx="230400" cy="2913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31" name="Google Shape;131;p27"/>
          <p:cNvCxnSpPr>
            <a:stCxn id="130" idx="3"/>
          </p:cNvCxnSpPr>
          <p:nvPr/>
        </p:nvCxnSpPr>
        <p:spPr>
          <a:xfrm>
            <a:off x="2126925" y="1866075"/>
            <a:ext cx="23976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dCas9 handle?</a:t>
            </a:r>
            <a:endParaRPr sz="900"/>
          </a:p>
        </p:txBody>
      </p:sp>
      <p:sp>
        <p:nvSpPr>
          <p:cNvPr id="137" name="Google Shape;137;p28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38" name="Google Shape;13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9" name="Google Shape;139;p28"/>
          <p:cNvPicPr preferRelativeResize="0"/>
          <p:nvPr/>
        </p:nvPicPr>
        <p:blipFill rotWithShape="1">
          <a:blip r:embed="rId4">
            <a:alphaModFix/>
          </a:blip>
          <a:srcRect b="72704" l="22992" r="12077" t="1349"/>
          <a:stretch/>
        </p:blipFill>
        <p:spPr>
          <a:xfrm>
            <a:off x="455425" y="1303100"/>
            <a:ext cx="3718525" cy="1433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8"/>
          <p:cNvSpPr/>
          <p:nvPr/>
        </p:nvSpPr>
        <p:spPr>
          <a:xfrm>
            <a:off x="2118950" y="1534149"/>
            <a:ext cx="278700" cy="4233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1" name="Google Shape;141;p28"/>
          <p:cNvCxnSpPr/>
          <p:nvPr/>
        </p:nvCxnSpPr>
        <p:spPr>
          <a:xfrm>
            <a:off x="2397638" y="1861424"/>
            <a:ext cx="21405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42" name="Google Shape;142;p28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sp>
        <p:nvSpPr>
          <p:cNvPr id="143" name="Google Shape;143;p28"/>
          <p:cNvSpPr txBox="1"/>
          <p:nvPr/>
        </p:nvSpPr>
        <p:spPr>
          <a:xfrm>
            <a:off x="554553" y="2997959"/>
            <a:ext cx="3750857" cy="1178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Right side bulge is important for function, but does not have any apparent salt bridges with dCas9.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Most salt bridges involve contact with the phosphate backbone of the gRNA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Nexus domain?</a:t>
            </a:r>
            <a:endParaRPr sz="900"/>
          </a:p>
        </p:txBody>
      </p:sp>
      <p:sp>
        <p:nvSpPr>
          <p:cNvPr id="149" name="Google Shape;149;p29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50" name="Google Shape;15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9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sp>
        <p:nvSpPr>
          <p:cNvPr id="152" name="Google Shape;152;p29"/>
          <p:cNvSpPr txBox="1"/>
          <p:nvPr/>
        </p:nvSpPr>
        <p:spPr>
          <a:xfrm>
            <a:off x="353178" y="2753800"/>
            <a:ext cx="4018500" cy="211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Nexus loop is a very conserved domain. If there are a salt bridges, it should be here.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Here a single nucleotide fits inside some kind of binding pocket. However, this pocket is mostly non-polar.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Again, most salt bridges involve contact with the phosphate backbone of the gRNA.</a:t>
            </a:r>
            <a:endParaRPr sz="900"/>
          </a:p>
        </p:txBody>
      </p:sp>
      <p:pic>
        <p:nvPicPr>
          <p:cNvPr descr="Image" id="153" name="Google Shape;153;p29"/>
          <p:cNvPicPr preferRelativeResize="0"/>
          <p:nvPr/>
        </p:nvPicPr>
        <p:blipFill rotWithShape="1">
          <a:blip r:embed="rId4">
            <a:alphaModFix/>
          </a:blip>
          <a:srcRect b="72958" l="22992" r="12077" t="1351"/>
          <a:stretch/>
        </p:blipFill>
        <p:spPr>
          <a:xfrm>
            <a:off x="455425" y="1303100"/>
            <a:ext cx="3718525" cy="14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9"/>
          <p:cNvSpPr/>
          <p:nvPr/>
        </p:nvSpPr>
        <p:spPr>
          <a:xfrm>
            <a:off x="2540000" y="2113275"/>
            <a:ext cx="271200" cy="2166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5" name="Google Shape;155;p29"/>
          <p:cNvCxnSpPr/>
          <p:nvPr/>
        </p:nvCxnSpPr>
        <p:spPr>
          <a:xfrm>
            <a:off x="2810963" y="2233974"/>
            <a:ext cx="16323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Near the Terminator stem?</a:t>
            </a:r>
            <a:endParaRPr sz="900"/>
          </a:p>
        </p:txBody>
      </p:sp>
      <p:sp>
        <p:nvSpPr>
          <p:cNvPr id="161" name="Google Shape;161;p30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6920" y="154404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/>
        </p:nvSpPr>
        <p:spPr>
          <a:xfrm>
            <a:off x="394425" y="3075227"/>
            <a:ext cx="4035300" cy="15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The terminator loop is important for function. Breaking this loop enables the cgRNA activity switch.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Again, no significant hydrogen bonding with the protein. :??</a:t>
            </a:r>
            <a:endParaRPr sz="900"/>
          </a:p>
        </p:txBody>
      </p:sp>
      <p:sp>
        <p:nvSpPr>
          <p:cNvPr id="164" name="Google Shape;164;p30"/>
          <p:cNvSpPr txBox="1"/>
          <p:nvPr/>
        </p:nvSpPr>
        <p:spPr>
          <a:xfrm>
            <a:off x="4569769" y="3830804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pic>
        <p:nvPicPr>
          <p:cNvPr descr="Image" id="165" name="Google Shape;165;p30"/>
          <p:cNvPicPr preferRelativeResize="0"/>
          <p:nvPr/>
        </p:nvPicPr>
        <p:blipFill rotWithShape="1">
          <a:blip r:embed="rId4">
            <a:alphaModFix/>
          </a:blip>
          <a:srcRect b="72713" l="22992" r="12077" t="1351"/>
          <a:stretch/>
        </p:blipFill>
        <p:spPr>
          <a:xfrm>
            <a:off x="455425" y="1303100"/>
            <a:ext cx="3718525" cy="143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/>
          <p:nvPr/>
        </p:nvSpPr>
        <p:spPr>
          <a:xfrm>
            <a:off x="3034450" y="2309700"/>
            <a:ext cx="413400" cy="2619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7" name="Google Shape;167;p30"/>
          <p:cNvCxnSpPr/>
          <p:nvPr/>
        </p:nvCxnSpPr>
        <p:spPr>
          <a:xfrm>
            <a:off x="3447838" y="2440649"/>
            <a:ext cx="10971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173" name="Google Shape;173;p31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74" name="Google Shape;17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02" y="1158751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1"/>
          <p:cNvSpPr/>
          <p:nvPr/>
        </p:nvSpPr>
        <p:spPr>
          <a:xfrm>
            <a:off x="2224702" y="1370586"/>
            <a:ext cx="433200" cy="3381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6" name="Google Shape;176;p31"/>
          <p:cNvSpPr/>
          <p:nvPr/>
        </p:nvSpPr>
        <p:spPr>
          <a:xfrm>
            <a:off x="3937804" y="2680296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7" name="Google Shape;177;p31"/>
          <p:cNvSpPr/>
          <p:nvPr/>
        </p:nvSpPr>
        <p:spPr>
          <a:xfrm>
            <a:off x="2636528" y="3749675"/>
            <a:ext cx="1809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8" name="Google Shape;178;p31"/>
          <p:cNvSpPr/>
          <p:nvPr/>
        </p:nvSpPr>
        <p:spPr>
          <a:xfrm>
            <a:off x="2712375" y="2671375"/>
            <a:ext cx="2883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9" name="Google Shape;179;p31"/>
          <p:cNvSpPr/>
          <p:nvPr/>
        </p:nvSpPr>
        <p:spPr>
          <a:xfrm>
            <a:off x="1945825" y="3749650"/>
            <a:ext cx="1809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cxnSp>
        <p:nvCxnSpPr>
          <p:cNvPr id="181" name="Google Shape;181;p31"/>
          <p:cNvCxnSpPr/>
          <p:nvPr/>
        </p:nvCxnSpPr>
        <p:spPr>
          <a:xfrm flipH="1">
            <a:off x="2885550" y="3190250"/>
            <a:ext cx="1036200" cy="541800"/>
          </a:xfrm>
          <a:prstGeom prst="straightConnector1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182" name="Google Shape;182;p31"/>
          <p:cNvCxnSpPr/>
          <p:nvPr/>
        </p:nvCxnSpPr>
        <p:spPr>
          <a:xfrm flipH="1">
            <a:off x="2138850" y="3163150"/>
            <a:ext cx="563700" cy="5553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83" name="Google Shape;183;p31"/>
          <p:cNvSpPr/>
          <p:nvPr/>
        </p:nvSpPr>
        <p:spPr>
          <a:xfrm>
            <a:off x="5784425" y="1335650"/>
            <a:ext cx="3246000" cy="5661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2657900" y="2272626"/>
            <a:ext cx="5745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Loses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activity</a:t>
            </a:r>
            <a:endParaRPr sz="900"/>
          </a:p>
        </p:txBody>
      </p:sp>
      <p:sp>
        <p:nvSpPr>
          <p:cNvPr id="185" name="Google Shape;185;p31"/>
          <p:cNvSpPr txBox="1"/>
          <p:nvPr/>
        </p:nvSpPr>
        <p:spPr>
          <a:xfrm>
            <a:off x="3876825" y="2252825"/>
            <a:ext cx="5394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Retains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activity</a:t>
            </a:r>
            <a:endParaRPr sz="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191" name="Google Shape;191;p32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92" name="Google Shape;19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4690" y="2982455"/>
            <a:ext cx="2590059" cy="157778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 txBox="1"/>
          <p:nvPr/>
        </p:nvSpPr>
        <p:spPr>
          <a:xfrm>
            <a:off x="729296" y="4560220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gRNA with deleted upper dCas9 handle</a:t>
            </a:r>
            <a:endParaRPr sz="900"/>
          </a:p>
        </p:txBody>
      </p:sp>
      <p:pic>
        <p:nvPicPr>
          <p:cNvPr descr="Image" id="194" name="Google Shape;19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7901" y="942380"/>
            <a:ext cx="2630242" cy="158154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729296" y="2513198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sp>
        <p:nvSpPr>
          <p:cNvPr id="196" name="Google Shape;196;p32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197" name="Google Shape;197;p32"/>
          <p:cNvSpPr/>
          <p:nvPr/>
        </p:nvSpPr>
        <p:spPr>
          <a:xfrm>
            <a:off x="5777650" y="1341125"/>
            <a:ext cx="3252900" cy="5607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03" name="Google Shape;203;p33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sp>
        <p:nvSpPr>
          <p:cNvPr id="204" name="Google Shape;204;p33"/>
          <p:cNvSpPr txBox="1"/>
          <p:nvPr/>
        </p:nvSpPr>
        <p:spPr>
          <a:xfrm>
            <a:off x="729296" y="4560220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gRNA with deleted bulges</a:t>
            </a:r>
            <a:endParaRPr sz="900"/>
          </a:p>
        </p:txBody>
      </p:sp>
      <p:pic>
        <p:nvPicPr>
          <p:cNvPr descr="Image" id="205" name="Google Shape;20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7901" y="942380"/>
            <a:ext cx="2630242" cy="158154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729296" y="2513198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pic>
        <p:nvPicPr>
          <p:cNvPr descr="Image" id="207" name="Google Shape;20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5907" y="2724995"/>
            <a:ext cx="3107532" cy="186853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09" name="Google Shape;209;p33"/>
          <p:cNvSpPr/>
          <p:nvPr/>
        </p:nvSpPr>
        <p:spPr>
          <a:xfrm>
            <a:off x="5750550" y="1320799"/>
            <a:ext cx="3279900" cy="5808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